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276" r:id="rId3"/>
    <p:sldId id="278" r:id="rId4"/>
    <p:sldId id="279" r:id="rId5"/>
    <p:sldId id="320" r:id="rId6"/>
    <p:sldId id="350" r:id="rId7"/>
    <p:sldId id="344" r:id="rId8"/>
    <p:sldId id="310" r:id="rId9"/>
    <p:sldId id="317" r:id="rId10"/>
    <p:sldId id="335" r:id="rId11"/>
    <p:sldId id="334" r:id="rId12"/>
    <p:sldId id="336" r:id="rId13"/>
    <p:sldId id="337" r:id="rId14"/>
    <p:sldId id="351" r:id="rId15"/>
    <p:sldId id="352" r:id="rId16"/>
    <p:sldId id="353" r:id="rId17"/>
    <p:sldId id="354" r:id="rId18"/>
    <p:sldId id="355" r:id="rId19"/>
    <p:sldId id="300" r:id="rId20"/>
    <p:sldId id="347" r:id="rId21"/>
    <p:sldId id="348" r:id="rId22"/>
    <p:sldId id="349" r:id="rId23"/>
    <p:sldId id="338" r:id="rId24"/>
    <p:sldId id="339" r:id="rId25"/>
    <p:sldId id="340" r:id="rId26"/>
    <p:sldId id="341" r:id="rId27"/>
    <p:sldId id="345" r:id="rId28"/>
    <p:sldId id="346" r:id="rId29"/>
    <p:sldId id="298" r:id="rId30"/>
    <p:sldId id="331" r:id="rId31"/>
    <p:sldId id="29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320F"/>
    <a:srgbClr val="CC66FF"/>
    <a:srgbClr val="2921D1"/>
    <a:srgbClr val="9933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1" autoAdjust="0"/>
    <p:restoredTop sz="83746" autoAdjust="0"/>
  </p:normalViewPr>
  <p:slideViewPr>
    <p:cSldViewPr>
      <p:cViewPr varScale="1">
        <p:scale>
          <a:sx n="70" d="100"/>
          <a:sy n="70" d="100"/>
        </p:scale>
        <p:origin x="-1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8B761-35A3-44BE-8410-33DD1B3CDDA3}" type="datetimeFigureOut">
              <a:rPr lang="en-GB" smtClean="0"/>
              <a:pPr/>
              <a:t>14/10/2021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9B2DC-DD61-439A-85F7-B55D684C63B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379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394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312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312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312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312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650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621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631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388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388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462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9796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462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685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332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298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6188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608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312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312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312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361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6369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4902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889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351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573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054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573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E2243C-CB2C-4FA0-8A36-35065B587161}" type="slidenum">
              <a:rPr lang="en-GB"/>
              <a:pPr/>
              <a:t>8</a:t>
            </a:fld>
            <a:endParaRPr lang="en-GB" dirty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92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B2DC-DD61-439A-85F7-B55D684C63BB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312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10/14/2021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277448"/>
            <a:ext cx="7668000" cy="272761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70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Marine Composites Inspection Workshop 2021</a:t>
            </a:r>
            <a:br>
              <a:rPr lang="en-GB" sz="270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GB" sz="270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Poole, October 14th</a:t>
            </a:r>
            <a:br>
              <a:rPr lang="en-GB" sz="270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Recent Advances in Microwave NDE/NDT Systems</a:t>
            </a: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3212976"/>
            <a:ext cx="7920880" cy="1574870"/>
          </a:xfrm>
        </p:spPr>
        <p:txBody>
          <a:bodyPr>
            <a:normAutofit/>
          </a:bodyPr>
          <a:lstStyle/>
          <a:p>
            <a:pPr marL="0" lvl="1"/>
            <a:r>
              <a:rPr lang="en-GB" sz="2800" dirty="0">
                <a:ln>
                  <a:solidFill>
                    <a:srgbClr val="FF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Prof Rob Sloan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Microwave Inspection Technologies Ltd.</a:t>
            </a:r>
          </a:p>
          <a:p>
            <a:pPr marL="0" lvl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rob.sloan@mwave-inspect.co.uk</a:t>
            </a:r>
          </a:p>
          <a:p>
            <a:pPr lvl="1" indent="-457200">
              <a:buFont typeface="Arial" pitchFamily="34" charset="0"/>
              <a:buChar char="•"/>
            </a:pPr>
            <a:endParaRPr lang="en-GB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E114449-86DE-4CBD-9139-D8134CF5B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0"/>
            <a:ext cx="1756792" cy="524982"/>
          </a:xfrm>
          <a:prstGeom prst="rect">
            <a:avLst/>
          </a:prstGeom>
          <a:solidFill>
            <a:schemeClr val="tx1">
              <a:alpha val="40000"/>
            </a:schemeClr>
          </a:solidFill>
        </p:spPr>
      </p:pic>
      <p:pic>
        <p:nvPicPr>
          <p:cNvPr id="5" name="Picture 2" descr="Microwave Inspection Technologies Ltd">
            <a:extLst>
              <a:ext uri="{FF2B5EF4-FFF2-40B4-BE49-F238E27FC236}">
                <a16:creationId xmlns="" xmlns:a16="http://schemas.microsoft.com/office/drawing/2014/main" id="{75365F56-754F-4CA5-A9B8-72C47F229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0"/>
            <a:ext cx="2592734" cy="49466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4D7556D3-5CBD-43E4-9FF0-AB83BE8CB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7050202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5328591" cy="4680520"/>
          </a:xfrm>
        </p:spPr>
        <p:txBody>
          <a:bodyPr>
            <a:normAutofit/>
          </a:bodyPr>
          <a:lstStyle/>
          <a:p>
            <a:pPr marL="88900" lvl="1" algn="l">
              <a:buClr>
                <a:schemeClr val="tx1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 mounted on a GFRP Steel Pipe Wrap</a:t>
            </a:r>
          </a:p>
          <a:p>
            <a:pPr marL="360363" lvl="1" algn="l">
              <a:buClr>
                <a:schemeClr val="tx1"/>
              </a:buClr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2730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Using a Nautilus pipe scanner (with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Sonomatic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and a Keysight Fieldfox vector network analyser.</a:t>
            </a:r>
          </a:p>
          <a:p>
            <a:pPr marL="703263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2730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Multi-frequency scan (no blind spots)</a:t>
            </a: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714" y="5855064"/>
            <a:ext cx="2771800" cy="100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4866054" y="1820466"/>
            <a:ext cx="5297396" cy="27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19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9" y="620688"/>
            <a:ext cx="8064896" cy="5975040"/>
          </a:xfrm>
        </p:spPr>
        <p:txBody>
          <a:bodyPr>
            <a:normAutofit/>
          </a:bodyPr>
          <a:lstStyle/>
          <a:p>
            <a:pPr marL="360363" lvl="1" algn="l">
              <a:buClr>
                <a:schemeClr val="tx1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Used on a Glass Fibre Wrap</a:t>
            </a: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Steel diameter 322mm, steel thickness 9.5mm, GFRP wrap diameter 340mm, GFRP thickness ~8mm.</a:t>
            </a: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Using a course step (10mm) to give a quick scan.</a:t>
            </a:r>
            <a:endParaRPr lang="en-GB" sz="2000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/>
          <a:stretch/>
        </p:blipFill>
        <p:spPr>
          <a:xfrm>
            <a:off x="1043608" y="2327601"/>
            <a:ext cx="1752223" cy="363283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865" y="2326492"/>
            <a:ext cx="1500187" cy="363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48" y="5993228"/>
            <a:ext cx="2389952" cy="86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35628"/>
            <a:ext cx="165893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87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9" y="620688"/>
            <a:ext cx="8064896" cy="5975040"/>
          </a:xfrm>
        </p:spPr>
        <p:txBody>
          <a:bodyPr>
            <a:normAutofit/>
          </a:bodyPr>
          <a:lstStyle/>
          <a:p>
            <a:pPr marL="360363" lvl="1" algn="l">
              <a:buClr>
                <a:schemeClr val="tx1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Used on a Glass Fibre Wrap</a:t>
            </a: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Steel diameter 322mm, steel thickness 9.5mm, GFRP wrap diameter 340mm, GFRP thickness ~8mm.</a:t>
            </a: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Using a course step (10mm) to give a quick scan.</a:t>
            </a:r>
            <a:endParaRPr lang="en-GB" sz="2000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28" y="2780928"/>
            <a:ext cx="1500187" cy="363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56163"/>
            <a:ext cx="165893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724128" y="4437112"/>
            <a:ext cx="1080120" cy="86409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164289" y="4552007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Anomaly evident here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444208" y="4941168"/>
            <a:ext cx="720081" cy="72008"/>
          </a:xfrm>
          <a:prstGeom prst="straightConnector1">
            <a:avLst/>
          </a:prstGeom>
          <a:ln w="50800">
            <a:solidFill>
              <a:srgbClr val="E3320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019283"/>
            <a:ext cx="2317944" cy="83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E4AC7A4-AD6F-4DAE-817C-22EC01C3795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/>
          <a:stretch/>
        </p:blipFill>
        <p:spPr>
          <a:xfrm>
            <a:off x="1030216" y="2768545"/>
            <a:ext cx="1752223" cy="36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11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9" y="404664"/>
            <a:ext cx="8064896" cy="6191064"/>
          </a:xfrm>
        </p:spPr>
        <p:txBody>
          <a:bodyPr>
            <a:normAutofit/>
          </a:bodyPr>
          <a:lstStyle/>
          <a:p>
            <a:pPr marL="360363" lvl="1" algn="l">
              <a:buClr>
                <a:schemeClr val="tx1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Used on a Glass Fibre Wrap</a:t>
            </a: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Steel diameter 322mm, steel thickness 9.5mm, GFRP wrap diameter 340mm, GFRP thickness ~8mm.</a:t>
            </a: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Using a fine step to see fine detail of the anomaly.</a:t>
            </a: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Higher resolution scan revealed a feature of around 200 mm square with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radiused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corners.  This could be a milled pocket with wire running to it (Strain Gauge?) </a:t>
            </a:r>
          </a:p>
          <a:p>
            <a:pPr marL="360363" lvl="1" algn="r">
              <a:buClr>
                <a:schemeClr val="tx1"/>
              </a:buClr>
            </a:pPr>
            <a:endParaRPr lang="en-GB" sz="2000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68960"/>
            <a:ext cx="3960440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93228"/>
            <a:ext cx="2389952" cy="86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911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09710" y="116632"/>
                <a:ext cx="8510762" cy="6552728"/>
              </a:xfrm>
            </p:spPr>
            <p:txBody>
              <a:bodyPr>
                <a:normAutofit/>
              </a:bodyPr>
              <a:lstStyle/>
              <a:p>
                <a:pPr marL="0" lvl="1" indent="361950" algn="l"/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3rd Generation Reflectometer Architecture</a:t>
                </a:r>
              </a:p>
              <a:p>
                <a:pPr marL="361950" lvl="1" indent="-184150" algn="l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GB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One port measurement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GB" sz="1800" b="0" i="1" smtClean="0">
                            <a:latin typeface="Cambria Math"/>
                            <a:cs typeface="Arial" panose="020B0604020202020204" pitchFamily="34" charset="0"/>
                          </a:rPr>
                          <m:t>11</m:t>
                        </m:r>
                      </m:sub>
                    </m:sSub>
                    <m:r>
                      <a:rPr lang="en-GB" sz="1800" b="0" i="1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GB" sz="1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800" i="1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latin typeface="Cambria Math"/>
                                <a:cs typeface="Arial" panose="020B0604020202020204" pitchFamily="34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1800" i="1">
                                <a:latin typeface="Cambria Math"/>
                                <a:cs typeface="Arial" panose="020B0604020202020204" pitchFamily="34" charset="0"/>
                              </a:rPr>
                              <m:t>𝑟𝑒𝑓𝑙𝑒𝑐𝑡𝑒𝑑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1800" i="1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latin typeface="Cambria Math"/>
                                <a:cs typeface="Arial" panose="020B0604020202020204" pitchFamily="34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1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𝑓𝑜𝑟𝑤𝑎𝑟𝑑</m:t>
                            </m:r>
                          </m:sub>
                        </m:sSub>
                      </m:den>
                    </m:f>
                  </m:oMath>
                </a14:m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7800" lvl="1" algn="l">
                  <a:buClr>
                    <a:schemeClr val="tx1"/>
                  </a:buClr>
                </a:pPr>
                <a:endParaRPr lang="en-GB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20700" lvl="1" indent="-342900" algn="l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Same VNA architecture but </a:t>
                </a:r>
                <a:r>
                  <a:rPr lang="en-GB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Fieldfox</a:t>
                </a: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system is physically big.</a:t>
                </a:r>
              </a:p>
              <a:p>
                <a:pPr marL="520700" lvl="1" indent="-342900" algn="l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Equipment manufacturers develop more compact analysers.</a:t>
                </a:r>
              </a:p>
              <a:p>
                <a:pPr marL="635000" lvl="2" algn="l">
                  <a:buClr>
                    <a:schemeClr val="tx1"/>
                  </a:buClr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Keysight USB Streamline 	Copper Mountain	          &amp; Anritsu/ R&amp;S</a:t>
                </a:r>
              </a:p>
              <a:p>
                <a:pPr marL="635000" lvl="2" algn="l">
                  <a:buClr>
                    <a:schemeClr val="tx1"/>
                  </a:buClr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(2 &amp; 4 –port up to 53 GHz) 	(1 and 2 port up to 44GHz)	</a:t>
                </a:r>
              </a:p>
              <a:p>
                <a:pPr marL="819150" lvl="2" indent="-184150" algn="l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GB" sz="1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61950" lvl="1" indent="-184150" algn="l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61950" lvl="1" indent="-184150" algn="l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7800" lvl="1" algn="l">
                  <a:buClr>
                    <a:schemeClr val="tx1"/>
                  </a:buClr>
                </a:pP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20700" lvl="1" indent="-342900" algn="l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GB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the default probe used was standard rectangular waveguide:</a:t>
                </a:r>
              </a:p>
              <a:p>
                <a:pPr marL="977900" lvl="2" indent="-342900" algn="l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Why would this be optimal?</a:t>
                </a:r>
              </a:p>
              <a:p>
                <a:pPr marL="977900" lvl="2" indent="-342900" algn="l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EM fields have been evident in travelling laterally from the waveguide port</a:t>
                </a:r>
              </a:p>
              <a:p>
                <a:pPr marL="2647950" lvl="6" indent="-184150" algn="l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Fields are not well confined</a:t>
                </a:r>
              </a:p>
              <a:p>
                <a:pPr marL="2647950" lvl="6" indent="-184150" algn="l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EM Spot size is limited by the waveguide used which determines frequency.</a:t>
                </a:r>
              </a:p>
              <a:p>
                <a:pPr marL="2647950" lvl="6" indent="-184150" algn="l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So can we engineer a better probe with better field confinement?</a:t>
                </a:r>
              </a:p>
              <a:p>
                <a:pPr marL="361950" lvl="1" indent="-184150" algn="l">
                  <a:buClr>
                    <a:schemeClr val="tx1"/>
                  </a:buClr>
                </a:pPr>
                <a:endParaRPr lang="en-GB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60363" lvl="1" algn="l">
                  <a:buClr>
                    <a:schemeClr val="tx1"/>
                  </a:buClr>
                </a:pP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76338" lvl="2" indent="-358775" algn="l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GB" sz="1800" dirty="0"/>
              </a:p>
              <a:p>
                <a:pPr marL="360363" lvl="2" algn="l">
                  <a:buClr>
                    <a:schemeClr val="tx1"/>
                  </a:buClr>
                </a:pPr>
                <a:endParaRPr lang="en-GB" sz="1800" dirty="0"/>
              </a:p>
              <a:p>
                <a:pPr marL="0" lvl="1" algn="r"/>
                <a:endParaRPr lang="en-GB" sz="2600" dirty="0"/>
              </a:p>
              <a:p>
                <a:pPr marL="0" lvl="1" algn="r"/>
                <a:endParaRPr lang="en-GB" sz="2600" dirty="0"/>
              </a:p>
              <a:p>
                <a:pPr marL="0" lvl="1" algn="r"/>
                <a:endParaRPr lang="en-GB" sz="2600" dirty="0"/>
              </a:p>
              <a:p>
                <a:pPr marL="0" lvl="1" algn="r"/>
                <a:endParaRPr lang="en-GB" sz="2600" dirty="0"/>
              </a:p>
              <a:p>
                <a:pPr marL="0" lvl="1" algn="r"/>
                <a:endParaRPr lang="en-GB" sz="2600" dirty="0"/>
              </a:p>
              <a:p>
                <a:pPr marL="0" lvl="1" algn="r"/>
                <a:endParaRPr lang="en-GB" sz="2600" dirty="0"/>
              </a:p>
              <a:p>
                <a:pPr marL="0" lvl="1" algn="r"/>
                <a:endParaRPr lang="en-GB" sz="2600" dirty="0"/>
              </a:p>
              <a:p>
                <a:pPr lvl="1" indent="-457200" algn="l">
                  <a:buFont typeface="Arial" panose="020B0604020202020204" pitchFamily="34" charset="0"/>
                  <a:buChar char="•"/>
                </a:pPr>
                <a:endParaRPr lang="en-GB" sz="2600" dirty="0"/>
              </a:p>
              <a:p>
                <a:pPr lvl="1" indent="-457200" algn="l">
                  <a:buFont typeface="Arial" panose="020B0604020202020204" pitchFamily="34" charset="0"/>
                  <a:buChar char="•"/>
                </a:pPr>
                <a:endParaRPr lang="en-GB" sz="2200" dirty="0"/>
              </a:p>
              <a:p>
                <a:pPr marL="0" lvl="1" algn="r"/>
                <a:endParaRPr lang="en-GB" sz="2600" dirty="0"/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09710" y="116632"/>
                <a:ext cx="8510762" cy="6552728"/>
              </a:xfrm>
              <a:blipFill>
                <a:blip r:embed="rId3"/>
                <a:stretch>
                  <a:fillRect t="-651" r="-15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71" y="548680"/>
            <a:ext cx="2734766" cy="105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See the source image">
            <a:extLst>
              <a:ext uri="{FF2B5EF4-FFF2-40B4-BE49-F238E27FC236}">
                <a16:creationId xmlns="" xmlns:a16="http://schemas.microsoft.com/office/drawing/2014/main" id="{AEA397A9-FA63-4054-9230-AEA423B162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0DD93F3-4020-4A3F-A5DB-4E82B62D12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00" t="5256" r="17713" b="19053"/>
          <a:stretch/>
        </p:blipFill>
        <p:spPr>
          <a:xfrm>
            <a:off x="1115616" y="2936510"/>
            <a:ext cx="1800200" cy="1127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1D317C-ED02-43C0-B6DC-D0E5121C6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16" t="10511" r="7839" b="14210"/>
          <a:stretch/>
        </p:blipFill>
        <p:spPr>
          <a:xfrm>
            <a:off x="4211959" y="2852936"/>
            <a:ext cx="1944217" cy="1211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DA89136-8238-4810-9E81-D9B655E470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2" y="5301208"/>
            <a:ext cx="1368152" cy="1368152"/>
          </a:xfrm>
          <a:prstGeom prst="rect">
            <a:avLst/>
          </a:prstGeom>
        </p:spPr>
      </p:pic>
      <p:pic>
        <p:nvPicPr>
          <p:cNvPr id="10" name="Picture 2" descr="Microwave Inspection Technologies Ltd">
            <a:extLst>
              <a:ext uri="{FF2B5EF4-FFF2-40B4-BE49-F238E27FC236}">
                <a16:creationId xmlns="" xmlns:a16="http://schemas.microsoft.com/office/drawing/2014/main" id="{13D8D044-799C-4DF7-A593-139AD0D59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738" y="6363334"/>
            <a:ext cx="2592734" cy="49466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98368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710" y="116632"/>
            <a:ext cx="8510762" cy="6552728"/>
          </a:xfrm>
        </p:spPr>
        <p:txBody>
          <a:bodyPr>
            <a:normAutofit/>
          </a:bodyPr>
          <a:lstStyle/>
          <a:p>
            <a:pPr marL="0" lvl="1" indent="361950"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Probe Development</a:t>
            </a: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So to confine the fields the probe was designed to transition from TE10 waveguide mode to a hybrid EM mode capable of propagating down and low-loss dielectric.</a:t>
            </a: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These are X-band up to ~16 GHz probes:</a:t>
            </a: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83100" lvl="1" indent="-3556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Two probes from WG16 confining field down to a smaller spot size, here about 10 mm. Better confinement will yield better resolution.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483100" lvl="1" indent="-35560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83100" lvl="1" indent="-35560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83100" lvl="1" indent="-35560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83100" lvl="1" indent="-3556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EM field plot at 12 GHz</a:t>
            </a:r>
          </a:p>
          <a:p>
            <a:pPr marL="819150" lvl="2" indent="-1841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</a:pPr>
            <a:endParaRPr lang="en-GB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lvl="1" algn="l">
              <a:buClr>
                <a:schemeClr val="tx1"/>
              </a:buClr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sp>
        <p:nvSpPr>
          <p:cNvPr id="4" name="AutoShape 2" descr="See the source image">
            <a:extLst>
              <a:ext uri="{FF2B5EF4-FFF2-40B4-BE49-F238E27FC236}">
                <a16:creationId xmlns="" xmlns:a16="http://schemas.microsoft.com/office/drawing/2014/main" id="{AEA397A9-FA63-4054-9230-AEA423B162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 descr="A picture containing wooden, wood&#10;&#10;Description automatically generated">
            <a:extLst>
              <a:ext uri="{FF2B5EF4-FFF2-40B4-BE49-F238E27FC236}">
                <a16:creationId xmlns="" xmlns:a16="http://schemas.microsoft.com/office/drawing/2014/main" id="{6AAE03FE-BBE3-4D1D-89B4-DCD53621FB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3" b="5175"/>
          <a:stretch/>
        </p:blipFill>
        <p:spPr>
          <a:xfrm>
            <a:off x="539552" y="1844825"/>
            <a:ext cx="3384376" cy="2509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6300049-ABDF-47F1-ADC7-5AFC56D94B8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2334" y="4398016"/>
            <a:ext cx="3391594" cy="2055320"/>
          </a:xfrm>
          <a:prstGeom prst="rect">
            <a:avLst/>
          </a:prstGeom>
        </p:spPr>
      </p:pic>
      <p:pic>
        <p:nvPicPr>
          <p:cNvPr id="12" name="Picture 11" descr="Chart, surface chart&#10;&#10;Description automatically generated">
            <a:extLst>
              <a:ext uri="{FF2B5EF4-FFF2-40B4-BE49-F238E27FC236}">
                <a16:creationId xmlns="" xmlns:a16="http://schemas.microsoft.com/office/drawing/2014/main" id="{29712ACB-7F5A-49BF-AF2B-EAC3EB7BA3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019" y="4368672"/>
            <a:ext cx="4179271" cy="2055320"/>
          </a:xfrm>
          <a:prstGeom prst="rect">
            <a:avLst/>
          </a:prstGeom>
        </p:spPr>
      </p:pic>
      <p:pic>
        <p:nvPicPr>
          <p:cNvPr id="14" name="Picture 2" descr="Microwave Inspection Technologies Ltd">
            <a:extLst>
              <a:ext uri="{FF2B5EF4-FFF2-40B4-BE49-F238E27FC236}">
                <a16:creationId xmlns="" xmlns:a16="http://schemas.microsoft.com/office/drawing/2014/main" id="{FB5AF244-62CA-4D78-9339-CF5EF5726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427882"/>
            <a:ext cx="2299916" cy="4387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1974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710" y="116632"/>
            <a:ext cx="7502650" cy="6552728"/>
          </a:xfrm>
        </p:spPr>
        <p:txBody>
          <a:bodyPr>
            <a:normAutofit/>
          </a:bodyPr>
          <a:lstStyle/>
          <a:p>
            <a:pPr marL="0" lvl="1" indent="361950"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Probe Deployment</a:t>
            </a: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Mounted on a Advanced Microwave Imaging, Motorized Axis Portable Scanner (MAPS) System:</a:t>
            </a: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7" indent="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Scanning a hull sample</a:t>
            </a:r>
          </a:p>
          <a:p>
            <a:pPr marL="3562350" lvl="8" indent="-1841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</a:pPr>
            <a:endParaRPr lang="en-GB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sp>
        <p:nvSpPr>
          <p:cNvPr id="4" name="AutoShape 2" descr="See the source image">
            <a:extLst>
              <a:ext uri="{FF2B5EF4-FFF2-40B4-BE49-F238E27FC236}">
                <a16:creationId xmlns="" xmlns:a16="http://schemas.microsoft.com/office/drawing/2014/main" id="{AEA397A9-FA63-4054-9230-AEA423B162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E51BA7A-EB32-428D-80C1-53D4E5CA5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"/>
          <a:stretch/>
        </p:blipFill>
        <p:spPr>
          <a:xfrm>
            <a:off x="3314796" y="3569302"/>
            <a:ext cx="2209608" cy="3172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CEBFFFB-CE0C-4408-B145-2FAFE6EAB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268760"/>
            <a:ext cx="5112568" cy="2225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4CCD5D6-0F96-41FE-93C8-E4F9E8A536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" t="1604" r="72132"/>
          <a:stretch/>
        </p:blipFill>
        <p:spPr>
          <a:xfrm>
            <a:off x="5881962" y="3276600"/>
            <a:ext cx="1706189" cy="339276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="" xmlns:a16="http://schemas.microsoft.com/office/drawing/2014/main" id="{891485D0-7A20-480E-AC75-1E44EA514C71}"/>
              </a:ext>
            </a:extLst>
          </p:cNvPr>
          <p:cNvSpPr/>
          <p:nvPr/>
        </p:nvSpPr>
        <p:spPr>
          <a:xfrm rot="663430">
            <a:off x="5807472" y="3471151"/>
            <a:ext cx="1875438" cy="4491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55AD853-8518-4789-8D36-3436CC05987A}"/>
              </a:ext>
            </a:extLst>
          </p:cNvPr>
          <p:cNvSpPr txBox="1"/>
          <p:nvPr/>
        </p:nvSpPr>
        <p:spPr>
          <a:xfrm>
            <a:off x="8172400" y="371703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Crack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2B67A19F-3064-45E9-9E6A-1C3F61815848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7688310" y="3861048"/>
            <a:ext cx="484090" cy="406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9" name="Picture 2" descr="Microwave Inspection Technologies Ltd">
            <a:extLst>
              <a:ext uri="{FF2B5EF4-FFF2-40B4-BE49-F238E27FC236}">
                <a16:creationId xmlns="" xmlns:a16="http://schemas.microsoft.com/office/drawing/2014/main" id="{937AE753-FCBC-4F27-99DB-59A576655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3334"/>
            <a:ext cx="2592734" cy="49466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8651F76-64E3-4B4F-89AF-DE728470A7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0312" y="0"/>
            <a:ext cx="1756792" cy="524982"/>
          </a:xfrm>
          <a:prstGeom prst="rect">
            <a:avLst/>
          </a:prstGeom>
          <a:solidFill>
            <a:schemeClr val="tx1">
              <a:alpha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76452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710" y="116632"/>
            <a:ext cx="8654778" cy="6552728"/>
          </a:xfrm>
        </p:spPr>
        <p:txBody>
          <a:bodyPr>
            <a:normAutofit/>
          </a:bodyPr>
          <a:lstStyle/>
          <a:p>
            <a:pPr marL="0" lvl="1" indent="361950"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Probe Deployment</a:t>
            </a: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Scanning</a:t>
            </a: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Courtesy of Bob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Stakenborghs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algn="l">
              <a:buClr>
                <a:schemeClr val="tx1"/>
              </a:buClr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Of Advanced Microwave Imaging</a:t>
            </a: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62350" lvl="8" indent="-1841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</a:pPr>
            <a:endParaRPr lang="en-GB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sp>
        <p:nvSpPr>
          <p:cNvPr id="4" name="AutoShape 2" descr="See the source image">
            <a:extLst>
              <a:ext uri="{FF2B5EF4-FFF2-40B4-BE49-F238E27FC236}">
                <a16:creationId xmlns="" xmlns:a16="http://schemas.microsoft.com/office/drawing/2014/main" id="{AEA397A9-FA63-4054-9230-AEA423B162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7BBB5BD-E6E9-46EF-967E-39B5F8F02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834" y="739006"/>
            <a:ext cx="4644688" cy="2540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E921B58-6AA3-47B5-9D25-8EE9735000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89"/>
          <a:stretch/>
        </p:blipFill>
        <p:spPr>
          <a:xfrm>
            <a:off x="107504" y="3305597"/>
            <a:ext cx="5403700" cy="3001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A32AA1A-84A6-4DBB-85B9-0CAC86ED2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260719" y="2765601"/>
            <a:ext cx="2042247" cy="3172983"/>
          </a:xfrm>
          <a:prstGeom prst="rect">
            <a:avLst/>
          </a:prstGeom>
        </p:spPr>
      </p:pic>
      <p:pic>
        <p:nvPicPr>
          <p:cNvPr id="18" name="Picture 2" descr="Microwave Inspection Technologies Ltd">
            <a:extLst>
              <a:ext uri="{FF2B5EF4-FFF2-40B4-BE49-F238E27FC236}">
                <a16:creationId xmlns="" xmlns:a16="http://schemas.microsoft.com/office/drawing/2014/main" id="{59E67C10-79F6-41CD-8E95-6274B993C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761"/>
            <a:ext cx="2592734" cy="49466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50C07B2-12E3-4129-829D-03B1D6EA0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0312" y="0"/>
            <a:ext cx="1756792" cy="524982"/>
          </a:xfrm>
          <a:prstGeom prst="rect">
            <a:avLst/>
          </a:prstGeom>
          <a:solidFill>
            <a:schemeClr val="tx1">
              <a:alpha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45450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6632"/>
            <a:ext cx="8964488" cy="6552728"/>
          </a:xfrm>
        </p:spPr>
        <p:txBody>
          <a:bodyPr>
            <a:normAutofit/>
          </a:bodyPr>
          <a:lstStyle/>
          <a:p>
            <a:pPr marL="0" lvl="1" indent="361950"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Probe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Deployment on HDPE Butt fusions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Scanning up to today -14 days scanning to prove out a pipeline.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62350" lvl="8" indent="-1841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lvl="1" indent="-184150" algn="l">
              <a:buClr>
                <a:schemeClr val="tx1"/>
              </a:buClr>
            </a:pPr>
            <a:endParaRPr lang="en-GB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sp>
        <p:nvSpPr>
          <p:cNvPr id="4" name="AutoShape 2" descr="See the source image">
            <a:extLst>
              <a:ext uri="{FF2B5EF4-FFF2-40B4-BE49-F238E27FC236}">
                <a16:creationId xmlns="" xmlns:a16="http://schemas.microsoft.com/office/drawing/2014/main" id="{AEA397A9-FA63-4054-9230-AEA423B162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8" name="Picture 2" descr="Microwave Inspection Technologies Ltd">
            <a:extLst>
              <a:ext uri="{FF2B5EF4-FFF2-40B4-BE49-F238E27FC236}">
                <a16:creationId xmlns="" xmlns:a16="http://schemas.microsoft.com/office/drawing/2014/main" id="{59E67C10-79F6-41CD-8E95-6274B993C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761"/>
            <a:ext cx="2592734" cy="49466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50C07B2-12E3-4129-829D-03B1D6EA0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0"/>
            <a:ext cx="1756792" cy="524982"/>
          </a:xfrm>
          <a:prstGeom prst="rect">
            <a:avLst/>
          </a:prstGeom>
          <a:solidFill>
            <a:schemeClr val="tx1">
              <a:alpha val="40000"/>
            </a:schemeClr>
          </a:solidFill>
        </p:spPr>
      </p:pic>
      <p:pic>
        <p:nvPicPr>
          <p:cNvPr id="1026" name="Picture 2" descr="C:\Users\Rob Sloan\AppData\Local\Microsoft\Windows\Temporary Internet Files\Content.Outlook\IQEPQ1AS\image0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6" b="4619"/>
          <a:stretch/>
        </p:blipFill>
        <p:spPr bwMode="auto">
          <a:xfrm>
            <a:off x="182909" y="908720"/>
            <a:ext cx="4389091" cy="334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t="5828" r="7551" b="5528"/>
          <a:stretch/>
        </p:blipFill>
        <p:spPr bwMode="auto">
          <a:xfrm>
            <a:off x="4572000" y="3581400"/>
            <a:ext cx="4503763" cy="321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586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8064896" cy="5760640"/>
          </a:xfrm>
        </p:spPr>
        <p:txBody>
          <a:bodyPr>
            <a:normAutofit/>
          </a:bodyPr>
          <a:lstStyle/>
          <a:p>
            <a:pPr marL="360363" lvl="1" algn="l">
              <a:buClr>
                <a:schemeClr val="tx1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MICROWAVE NDT – NEXT BIG THING in NDT?</a:t>
            </a:r>
          </a:p>
          <a:p>
            <a:pPr marL="174625" lvl="1" algn="l">
              <a:buClr>
                <a:schemeClr val="tx1"/>
              </a:buClr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lvl="1" indent="-360363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ASNT Microwave Techniques Committee has been set up Oct 2013. Body of knowledge being defined. Heavily influenced by early standing wave radar system – ASNT Standard SNT-TC-1A. Level III Microwave NDT qualified staff are based in US.</a:t>
            </a:r>
          </a:p>
          <a:p>
            <a:pPr marL="174625" lvl="1" algn="l">
              <a:buClr>
                <a:schemeClr val="tx1"/>
              </a:buClr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lvl="1" indent="-360363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UK BINDT has reconstituted a THz Committee (met August 2021).</a:t>
            </a:r>
          </a:p>
          <a:p>
            <a:pPr marL="174625" lvl="1" algn="l">
              <a:buClr>
                <a:schemeClr val="tx1"/>
              </a:buClr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lvl="1" indent="-360363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Lots of techniques and research to be explored. Can depth to flaw be measured with high resolution? Frequency dependent resolution requiring ultra-broadband probes, but there are analysers in the pipeline that will enable reflectometer measurements to 300 GHz.</a:t>
            </a:r>
          </a:p>
          <a:p>
            <a:pPr marL="534988" lvl="1" indent="-360363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lvl="1" indent="-360363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What about similar techniques such as SAR, FFT on broadband frequency data to move to time domain (depth) or synthetic pulsed time domain solutions?</a:t>
            </a:r>
          </a:p>
          <a:p>
            <a:pPr marL="534988" lvl="1" indent="-360363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lvl="1" indent="-360363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5" name="Picture 2" descr="Microwave Inspection Technologies Ltd">
            <a:extLst>
              <a:ext uri="{FF2B5EF4-FFF2-40B4-BE49-F238E27FC236}">
                <a16:creationId xmlns="" xmlns:a16="http://schemas.microsoft.com/office/drawing/2014/main" id="{CCF51141-10BE-4EB7-B420-C3CB5E5F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7824"/>
            <a:ext cx="2592734" cy="49466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92571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266" y="31998"/>
            <a:ext cx="3104275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816" y="476672"/>
            <a:ext cx="7790576" cy="5832648"/>
          </a:xfrm>
        </p:spPr>
        <p:txBody>
          <a:bodyPr>
            <a:normAutofit lnSpcReduction="10000"/>
          </a:bodyPr>
          <a:lstStyle/>
          <a:p>
            <a:pPr marL="0" lvl="1" algn="l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Microwave NDT/NDE (low GHz to 1000 GHz)</a:t>
            </a:r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l"/>
            <a:endParaRPr lang="en-GB" sz="2600" dirty="0"/>
          </a:p>
          <a:p>
            <a:pPr marL="0" lvl="1" algn="l"/>
            <a:endParaRPr lang="en-GB" sz="2600" dirty="0"/>
          </a:p>
          <a:p>
            <a:pPr marL="0" lvl="1" algn="l"/>
            <a:endParaRPr lang="en-GB" sz="2600" dirty="0"/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Primarily for dielectrics such as ceramics, rubber, glasses, polymers and plastics. So a good candidate for marine composites.</a:t>
            </a: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Inspections where ultrasonic or eddy current will not work well either due to absorption (rubber) or scattering caused by mesh or fabrics, or where the materials concerned are not conductors.</a:t>
            </a:r>
          </a:p>
          <a:p>
            <a:pPr marL="361950" lvl="1" indent="-1841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Air coupled – requires no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couplant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19138" lvl="1" indent="-271463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2054" name="Picture 6" descr="http://www.pratt.duke.edu/sites/pratt.duke.edu/files/terahert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92" y="980728"/>
            <a:ext cx="498831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521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8064896" cy="5544616"/>
          </a:xfrm>
        </p:spPr>
        <p:txBody>
          <a:bodyPr>
            <a:normAutofit/>
          </a:bodyPr>
          <a:lstStyle/>
          <a:p>
            <a:pPr marL="360363" lvl="1" algn="l">
              <a:buClr>
                <a:schemeClr val="tx1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MICROWAVE NDT – NEXT BIG THING in NDT?</a:t>
            </a:r>
          </a:p>
          <a:p>
            <a:pPr marL="174625" lvl="1" algn="l">
              <a:buClr>
                <a:schemeClr val="tx1"/>
              </a:buClr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lvl="1" indent="-360363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Question is have we passed: ‘Minimum Viable Product’? </a:t>
            </a:r>
          </a:p>
          <a:p>
            <a:pPr marL="174625" lvl="1" algn="l">
              <a:buClr>
                <a:schemeClr val="tx1"/>
              </a:buClr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lvl="1" indent="-360363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lvl="1" indent="-360363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lvl="1" indent="-360363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lvl="1" indent="-360363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0" lvl="1"/>
            <a:endParaRPr lang="en-GB" sz="2600" dirty="0"/>
          </a:p>
          <a:p>
            <a:pPr marL="0" lvl="1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				Thank - you</a:t>
            </a:r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02" y="1844824"/>
            <a:ext cx="2871070" cy="382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05500" y="1844824"/>
            <a:ext cx="4608512" cy="2431435"/>
          </a:xfrm>
          <a:prstGeom prst="rect">
            <a:avLst/>
          </a:prstGeom>
          <a:solidFill>
            <a:schemeClr val="bg1"/>
          </a:solidFill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Give me the third best technology. The second best won’t be ready in time. The best will never be ready.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i="1" dirty="0">
                <a:latin typeface="Brush Script MT" panose="03060802040406070304" pitchFamily="66" charset="0"/>
                <a:cs typeface="Arial" panose="020B0604020202020204" pitchFamily="34" charset="0"/>
              </a:rPr>
              <a:t>Robert Watson-Watt</a:t>
            </a:r>
          </a:p>
        </p:txBody>
      </p:sp>
    </p:spTree>
    <p:extLst>
      <p:ext uri="{BB962C8B-B14F-4D97-AF65-F5344CB8AC3E}">
        <p14:creationId xmlns:p14="http://schemas.microsoft.com/office/powerpoint/2010/main" val="1392746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9" y="404664"/>
            <a:ext cx="8064896" cy="6191064"/>
          </a:xfrm>
        </p:spPr>
        <p:txBody>
          <a:bodyPr>
            <a:normAutofit/>
          </a:bodyPr>
          <a:lstStyle/>
          <a:p>
            <a:pPr marL="360363" lvl="1" algn="l">
              <a:buClr>
                <a:schemeClr val="tx1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Inspection of Outer Armour in the Flexible Piping</a:t>
            </a:r>
          </a:p>
          <a:p>
            <a:pPr marL="703263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Gryphon Alpha – production fluids carried in flexible pipes</a:t>
            </a:r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93228"/>
            <a:ext cx="2389952" cy="86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4" y="4539409"/>
            <a:ext cx="202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Scan arrangement</a:t>
            </a:r>
          </a:p>
        </p:txBody>
      </p:sp>
      <p:pic>
        <p:nvPicPr>
          <p:cNvPr id="42" name="Picture 41" descr="http://www.seaplace.es/wp-content/uploads/2015/09/Gryphon-A-5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9953"/>
          <a:stretch/>
        </p:blipFill>
        <p:spPr bwMode="auto">
          <a:xfrm>
            <a:off x="334378" y="1294727"/>
            <a:ext cx="6128096" cy="223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 descr="Related 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384" y="1556792"/>
            <a:ext cx="2534791" cy="395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/>
          <p:cNvPicPr/>
          <p:nvPr/>
        </p:nvPicPr>
        <p:blipFill rotWithShape="1">
          <a:blip r:embed="rId6"/>
          <a:srcRect l="24857" t="18376" r="65360" b="14185"/>
          <a:stretch/>
        </p:blipFill>
        <p:spPr bwMode="auto">
          <a:xfrm>
            <a:off x="4842396" y="3645024"/>
            <a:ext cx="1620078" cy="3140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8514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9" y="404664"/>
            <a:ext cx="8064896" cy="6191064"/>
          </a:xfrm>
        </p:spPr>
        <p:txBody>
          <a:bodyPr>
            <a:normAutofit/>
          </a:bodyPr>
          <a:lstStyle/>
          <a:p>
            <a:pPr marL="360363" lvl="1" algn="l">
              <a:buClr>
                <a:schemeClr val="tx1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Inspection of Outer Armour in the Flexible Piping</a:t>
            </a:r>
          </a:p>
          <a:p>
            <a:pPr marL="703263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Trials on flat metal bars beneath a plastic board. Bars have varying spacing. Promising results but more work to do:</a:t>
            </a:r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93228"/>
            <a:ext cx="2389952" cy="86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1"/>
            <a:ext cx="4752528" cy="4968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828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9" y="404664"/>
            <a:ext cx="8064896" cy="6191064"/>
          </a:xfrm>
        </p:spPr>
        <p:txBody>
          <a:bodyPr>
            <a:normAutofit/>
          </a:bodyPr>
          <a:lstStyle/>
          <a:p>
            <a:pPr marL="360363" lvl="1" algn="l">
              <a:buClr>
                <a:schemeClr val="tx1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On CFRP pipe</a:t>
            </a: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Carbon fibre loaded polymer pipe</a:t>
            </a: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Microwave penetration is limited to a few mms at the very most, depending on the pipe composition.</a:t>
            </a:r>
          </a:p>
          <a:p>
            <a:pPr marL="360363" lvl="1" algn="r">
              <a:buClr>
                <a:schemeClr val="tx1"/>
              </a:buClr>
            </a:pPr>
            <a:endParaRPr lang="en-GB" sz="2000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93228"/>
            <a:ext cx="2389952" cy="86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835696" y="2564904"/>
            <a:ext cx="5688632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010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9" y="404664"/>
            <a:ext cx="8064896" cy="6191064"/>
          </a:xfrm>
        </p:spPr>
        <p:txBody>
          <a:bodyPr>
            <a:normAutofit/>
          </a:bodyPr>
          <a:lstStyle/>
          <a:p>
            <a:pPr marL="360363" lvl="1" algn="l">
              <a:buClr>
                <a:schemeClr val="tx1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On CFRP pipe</a:t>
            </a:r>
          </a:p>
          <a:p>
            <a:pPr marL="703263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Some slots &amp; holes were milled into the pipe</a:t>
            </a:r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93228"/>
            <a:ext cx="2389952" cy="86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66875"/>
            <a:ext cx="5256584" cy="458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41867"/>
            <a:ext cx="1648023" cy="132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7294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9" y="404664"/>
            <a:ext cx="8064896" cy="6191064"/>
          </a:xfrm>
        </p:spPr>
        <p:txBody>
          <a:bodyPr>
            <a:normAutofit/>
          </a:bodyPr>
          <a:lstStyle/>
          <a:p>
            <a:pPr marL="360363" lvl="1" algn="l">
              <a:buClr>
                <a:schemeClr val="tx1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On CFRP pipe</a:t>
            </a:r>
          </a:p>
          <a:p>
            <a:pPr marL="703263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These showed up on scan</a:t>
            </a:r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93228"/>
            <a:ext cx="2389952" cy="86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003672" y="3877182"/>
            <a:ext cx="5240913" cy="2390037"/>
            <a:chOff x="0" y="-21994"/>
            <a:chExt cx="5725175" cy="2859688"/>
          </a:xfrm>
        </p:grpSpPr>
        <p:sp>
          <p:nvSpPr>
            <p:cNvPr id="10" name="Chord 9"/>
            <p:cNvSpPr/>
            <p:nvPr/>
          </p:nvSpPr>
          <p:spPr>
            <a:xfrm rot="12096395">
              <a:off x="0" y="1916264"/>
              <a:ext cx="605790" cy="499110"/>
            </a:xfrm>
            <a:prstGeom prst="chord">
              <a:avLst>
                <a:gd name="adj1" fmla="val 2700000"/>
                <a:gd name="adj2" fmla="val 16548722"/>
              </a:avLst>
            </a:prstGeom>
            <a:ln>
              <a:solidFill>
                <a:srgbClr val="E3320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1805" y="-21994"/>
              <a:ext cx="5693370" cy="2859688"/>
              <a:chOff x="0" y="-21997"/>
              <a:chExt cx="5693691" cy="286012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1357" y="-21997"/>
                <a:ext cx="5574435" cy="2855396"/>
              </a:xfrm>
              <a:prstGeom prst="rect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924216" y="1152939"/>
                <a:ext cx="644194" cy="78538"/>
              </a:xfrm>
              <a:prstGeom prst="rect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244132" y="1144988"/>
                <a:ext cx="936839" cy="89757"/>
              </a:xfrm>
              <a:prstGeom prst="rect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913906" y="1025718"/>
                <a:ext cx="89757" cy="353419"/>
              </a:xfrm>
              <a:prstGeom prst="rect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45273" y="1900362"/>
                <a:ext cx="61708" cy="45719"/>
              </a:xfrm>
              <a:prstGeom prst="ellipse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025718" y="1876508"/>
                <a:ext cx="162684" cy="95367"/>
              </a:xfrm>
              <a:prstGeom prst="ellipse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701579" y="1892411"/>
                <a:ext cx="106587" cy="67318"/>
              </a:xfrm>
              <a:prstGeom prst="ellipse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361537" y="1900362"/>
                <a:ext cx="84147" cy="50695"/>
              </a:xfrm>
              <a:prstGeom prst="ellipse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997642" y="1900362"/>
                <a:ext cx="61708" cy="45719"/>
              </a:xfrm>
              <a:prstGeom prst="ellipse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 rot="1088839">
                <a:off x="4937760" y="2194560"/>
                <a:ext cx="701227" cy="78538"/>
              </a:xfrm>
              <a:prstGeom prst="roundRect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 rot="20790913">
                <a:off x="4548146" y="2210463"/>
                <a:ext cx="308540" cy="45719"/>
              </a:xfrm>
              <a:prstGeom prst="roundRect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 flipV="1">
                <a:off x="135172" y="39757"/>
                <a:ext cx="2602954" cy="824643"/>
              </a:xfrm>
              <a:prstGeom prst="line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27221" y="302150"/>
                <a:ext cx="5362984" cy="1593188"/>
              </a:xfrm>
              <a:prstGeom prst="line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27221" y="588397"/>
                <a:ext cx="4992736" cy="1531480"/>
              </a:xfrm>
              <a:prstGeom prst="line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389614" y="31805"/>
                <a:ext cx="4684197" cy="1374405"/>
              </a:xfrm>
              <a:prstGeom prst="line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059388" y="7952"/>
                <a:ext cx="3315401" cy="1020986"/>
              </a:xfrm>
              <a:prstGeom prst="line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0" y="588397"/>
                <a:ext cx="5693691" cy="1666115"/>
              </a:xfrm>
              <a:prstGeom prst="line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 flipV="1">
                <a:off x="174929" y="985962"/>
                <a:ext cx="5340544" cy="1677334"/>
              </a:xfrm>
              <a:prstGeom prst="line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3085106" y="55659"/>
                <a:ext cx="297320" cy="2782469"/>
              </a:xfrm>
              <a:prstGeom prst="line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3379304" y="79513"/>
                <a:ext cx="314290" cy="2753886"/>
              </a:xfrm>
              <a:prstGeom prst="line">
                <a:avLst/>
              </a:prstGeom>
              <a:ln>
                <a:solidFill>
                  <a:srgbClr val="E3320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</p:grpSp>
      </p:grp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64" y="1343579"/>
            <a:ext cx="5246730" cy="2483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3298" y="6263267"/>
            <a:ext cx="86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weave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8200" y="4846045"/>
            <a:ext cx="93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weave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63768" y="5817037"/>
            <a:ext cx="92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49408" y="4017920"/>
            <a:ext cx="92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slots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544543" y="5543343"/>
            <a:ext cx="576064" cy="32905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2046149" y="5543343"/>
            <a:ext cx="74458" cy="29900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8" idx="4"/>
          </p:cNvCxnSpPr>
          <p:nvPr/>
        </p:nvCxnSpPr>
        <p:spPr>
          <a:xfrm flipV="1">
            <a:off x="2127659" y="5533193"/>
            <a:ext cx="511475" cy="34729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6" idx="2"/>
            <a:endCxn id="22" idx="0"/>
          </p:cNvCxnSpPr>
          <p:nvPr/>
        </p:nvCxnSpPr>
        <p:spPr>
          <a:xfrm>
            <a:off x="5112700" y="4387252"/>
            <a:ext cx="220054" cy="135599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232964" y="4424734"/>
            <a:ext cx="1879736" cy="42131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716016" y="4424734"/>
            <a:ext cx="431912" cy="42131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15" idx="0"/>
          </p:cNvCxnSpPr>
          <p:nvPr/>
        </p:nvCxnSpPr>
        <p:spPr>
          <a:xfrm>
            <a:off x="5112699" y="4387252"/>
            <a:ext cx="459179" cy="36544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671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9" y="404664"/>
            <a:ext cx="8064896" cy="6191064"/>
          </a:xfrm>
        </p:spPr>
        <p:txBody>
          <a:bodyPr>
            <a:normAutofit/>
          </a:bodyPr>
          <a:lstStyle/>
          <a:p>
            <a:pPr marL="360363" lvl="1" algn="l">
              <a:buClr>
                <a:schemeClr val="tx1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Radiometer System with Teratech Components</a:t>
            </a:r>
          </a:p>
          <a:p>
            <a:pPr marL="703263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3263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Transmission Measurement through MDF </a:t>
            </a:r>
          </a:p>
          <a:p>
            <a:pPr marL="703263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Using a broadband noise source from 75 -105 GHz to illuminate the samples</a:t>
            </a:r>
          </a:p>
          <a:p>
            <a:pPr marL="360363" lvl="1" algn="l">
              <a:buClr>
                <a:schemeClr val="tx1"/>
              </a:buClr>
            </a:pPr>
            <a:r>
              <a:rPr lang="en-GB" dirty="0"/>
              <a:t>					</a:t>
            </a:r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r>
              <a:rPr lang="en-GB" dirty="0"/>
              <a:t>					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Holes at varying depths</a:t>
            </a:r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20" y="2559432"/>
            <a:ext cx="3007564" cy="380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www.optosirius.co.jp/image/top/teratech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863416"/>
            <a:ext cx="1988967" cy="99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3923928" y="3429000"/>
            <a:ext cx="1152128" cy="7200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411760" y="3573016"/>
            <a:ext cx="2664296" cy="144016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345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9" y="404664"/>
            <a:ext cx="8064896" cy="6191064"/>
          </a:xfrm>
        </p:spPr>
        <p:txBody>
          <a:bodyPr>
            <a:normAutofit/>
          </a:bodyPr>
          <a:lstStyle/>
          <a:p>
            <a:pPr marL="360363" lvl="1" algn="l">
              <a:buClr>
                <a:schemeClr val="tx1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Radiometer System with Teratech Components</a:t>
            </a:r>
          </a:p>
          <a:p>
            <a:pPr marL="703263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3263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W-band Radiometer receiver </a:t>
            </a:r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27049" r="6521"/>
          <a:stretch/>
        </p:blipFill>
        <p:spPr bwMode="auto">
          <a:xfrm>
            <a:off x="517505" y="1938415"/>
            <a:ext cx="7641265" cy="462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www.optosirius.co.jp/image/top/teratech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863416"/>
            <a:ext cx="1988967" cy="99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52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9" y="404664"/>
            <a:ext cx="8064896" cy="6191064"/>
          </a:xfrm>
        </p:spPr>
        <p:txBody>
          <a:bodyPr>
            <a:normAutofit/>
          </a:bodyPr>
          <a:lstStyle/>
          <a:p>
            <a:pPr marL="360363" lvl="1" algn="l">
              <a:buClr>
                <a:schemeClr val="tx1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Radiometer System with Teratech Components</a:t>
            </a:r>
          </a:p>
          <a:p>
            <a:pPr marL="703263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lvl="1" algn="l">
              <a:buClr>
                <a:schemeClr val="tx1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Co-polar transmission </a:t>
            </a:r>
          </a:p>
          <a:p>
            <a:pPr marL="360363" lvl="1" algn="l">
              <a:buClr>
                <a:schemeClr val="tx1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Measurement: plan view</a:t>
            </a:r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2053" name="Picture 5" descr="http://www.optosirius.co.jp/image/top/teratech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863416"/>
            <a:ext cx="1988967" cy="99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347262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47625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051720" y="4077072"/>
            <a:ext cx="3672408" cy="14401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771800" y="4509120"/>
            <a:ext cx="2952328" cy="7200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40153" y="3964414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Peaks correspond to thickness of MDF</a:t>
            </a:r>
          </a:p>
        </p:txBody>
      </p:sp>
    </p:spTree>
    <p:extLst>
      <p:ext uri="{BB962C8B-B14F-4D97-AF65-F5344CB8AC3E}">
        <p14:creationId xmlns:p14="http://schemas.microsoft.com/office/powerpoint/2010/main" val="1512315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83037"/>
            <a:ext cx="8064896" cy="6123974"/>
          </a:xfrm>
        </p:spPr>
        <p:txBody>
          <a:bodyPr>
            <a:normAutofit/>
          </a:bodyPr>
          <a:lstStyle/>
          <a:p>
            <a:pPr marL="360363" lvl="1" algn="l">
              <a:buClr>
                <a:schemeClr val="tx1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Current Evisive System – Based in Baton Rouge</a:t>
            </a: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b="1" dirty="0"/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Single frequency system</a:t>
            </a:r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Mounted on a HDPE joint</a:t>
            </a:r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9" b="20664"/>
          <a:stretch/>
        </p:blipFill>
        <p:spPr bwMode="auto">
          <a:xfrm>
            <a:off x="683568" y="1196752"/>
            <a:ext cx="4608512" cy="184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3965526" cy="264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gspuscann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467" y="1196752"/>
            <a:ext cx="2971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045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8496944" cy="6123974"/>
          </a:xfrm>
        </p:spPr>
        <p:txBody>
          <a:bodyPr>
            <a:normAutofit/>
          </a:bodyPr>
          <a:lstStyle/>
          <a:p>
            <a:pPr marL="0" lvl="1" indent="361950" algn="l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Example Inspections:</a:t>
            </a:r>
          </a:p>
          <a:p>
            <a:pPr marL="0" lvl="1" indent="719138" algn="l"/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GFRP Tanks and Structural Laminates</a:t>
            </a:r>
          </a:p>
          <a:p>
            <a:pPr marL="360363" lvl="1" algn="l">
              <a:buClr>
                <a:schemeClr val="tx1"/>
              </a:buClr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HDPE Piping </a:t>
            </a:r>
          </a:p>
          <a:p>
            <a:pPr marL="360363" lvl="1" algn="l">
              <a:buClr>
                <a:schemeClr val="tx1"/>
              </a:buCl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and Pipe Fusion Joints</a:t>
            </a:r>
          </a:p>
          <a:p>
            <a:pPr marL="360363" lvl="1" algn="l">
              <a:buClr>
                <a:schemeClr val="tx1"/>
              </a:buClr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lvl="1" algn="l">
              <a:buClr>
                <a:schemeClr val="tx1"/>
              </a:buClr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TBC (Ceramic) on Turbine Blades </a:t>
            </a:r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Thickness and porosity</a:t>
            </a:r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Blistering and delamination</a:t>
            </a:r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Cracks hidden beneath the TBC</a:t>
            </a:r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 t="9826" r="15906" b="22363"/>
          <a:stretch/>
        </p:blipFill>
        <p:spPr bwMode="auto">
          <a:xfrm>
            <a:off x="5793946" y="521589"/>
            <a:ext cx="2574032" cy="171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upload.wikimedia.org/wikipedia/commons/7/7b/ThermalBarrierCoat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83851"/>
            <a:ext cx="1885648" cy="235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6" t="11921" r="12578" b="20567"/>
          <a:stretch/>
        </p:blipFill>
        <p:spPr bwMode="auto">
          <a:xfrm>
            <a:off x="6681927" y="2385473"/>
            <a:ext cx="1991403" cy="167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85473"/>
            <a:ext cx="2819619" cy="148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940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04664"/>
            <a:ext cx="8064896" cy="6339998"/>
          </a:xfrm>
        </p:spPr>
        <p:txBody>
          <a:bodyPr>
            <a:normAutofit/>
          </a:bodyPr>
          <a:lstStyle/>
          <a:p>
            <a:pPr marL="360363" lvl="1">
              <a:buClr>
                <a:schemeClr val="tx1"/>
              </a:buClr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Evisive Ceramic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Armor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Microwave Imaging</a:t>
            </a: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0" lvl="1" algn="l">
              <a:buClr>
                <a:schemeClr val="tx1"/>
              </a:buClr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Photo of ceramic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armor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	X-ray shot of the ‘broken’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armor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>
              <a:buClr>
                <a:schemeClr val="tx1"/>
              </a:buClr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Microwave Scanned image on </a:t>
            </a:r>
          </a:p>
          <a:p>
            <a:pPr marL="0" lvl="1" algn="r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Evisive System</a:t>
            </a:r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226643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9" y="936932"/>
            <a:ext cx="2239529" cy="234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3" y="3770133"/>
            <a:ext cx="2813843" cy="295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926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620688"/>
            <a:ext cx="8064896" cy="6123974"/>
          </a:xfrm>
        </p:spPr>
        <p:txBody>
          <a:bodyPr>
            <a:normAutofit/>
          </a:bodyPr>
          <a:lstStyle/>
          <a:p>
            <a:pPr marL="0" lvl="1" indent="719138"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THz System –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Picometrix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LLC (Ann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Arbor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Michigan)</a:t>
            </a:r>
          </a:p>
          <a:p>
            <a:pPr marL="0" lvl="1" indent="719138" algn="l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3263" lvl="1" indent="-34290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Time domain system using fast pulses </a:t>
            </a:r>
          </a:p>
          <a:p>
            <a:pPr marL="703263" lvl="1" indent="-34290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Frequencies used – broadband 0.05 – 4THz</a:t>
            </a:r>
          </a:p>
          <a:p>
            <a:pPr marL="703263" lvl="1" indent="-34290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Based on several PhDs research</a:t>
            </a:r>
          </a:p>
          <a:p>
            <a:pPr marL="360363" lvl="1" algn="l">
              <a:buClr>
                <a:schemeClr val="tx1"/>
              </a:buClr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lvl="1" algn="l">
              <a:buClr>
                <a:schemeClr val="tx1"/>
              </a:buClr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Picometrix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Radome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Image with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disbond</a:t>
            </a:r>
            <a:endParaRPr lang="en-GB" sz="2000" dirty="0"/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04" y="3501008"/>
            <a:ext cx="3600400" cy="250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37" y="3514163"/>
            <a:ext cx="3825255" cy="297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895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412" y="398606"/>
            <a:ext cx="8064896" cy="6123974"/>
          </a:xfrm>
        </p:spPr>
        <p:txBody>
          <a:bodyPr>
            <a:normAutofit/>
          </a:bodyPr>
          <a:lstStyle/>
          <a:p>
            <a:pPr marL="360363" lvl="1" algn="l">
              <a:buClr>
                <a:schemeClr val="tx1"/>
              </a:buClr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Wraps and Repairs on Piping and surface finish inspection</a:t>
            </a: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79" y="1203383"/>
            <a:ext cx="3110758" cy="1577545"/>
          </a:xfrm>
          <a:prstGeom prst="rect">
            <a:avLst/>
          </a:prstGeom>
        </p:spPr>
      </p:pic>
      <p:pic>
        <p:nvPicPr>
          <p:cNvPr id="5" name="Picture 2" descr="C:\Users\Rob Sloan\AppData\Local\Microsoft\Windows\Temporary Internet Files\Content.Outlook\37R09A8R\TP102. 8P109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8" r="26889" b="22521"/>
          <a:stretch/>
        </p:blipFill>
        <p:spPr bwMode="auto">
          <a:xfrm>
            <a:off x="4693480" y="1203382"/>
            <a:ext cx="3832979" cy="395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79" y="2897991"/>
            <a:ext cx="3511454" cy="2358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5393" y="5694088"/>
            <a:ext cx="386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Composite wrap repair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187624" y="3177904"/>
            <a:ext cx="734932" cy="2467104"/>
          </a:xfrm>
          <a:prstGeom prst="straightConnector1">
            <a:avLst/>
          </a:prstGeom>
          <a:ln w="53975">
            <a:solidFill>
              <a:schemeClr val="tx1"/>
            </a:solidFill>
            <a:headEnd type="none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765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412" y="398606"/>
            <a:ext cx="8064896" cy="6123974"/>
          </a:xfrm>
        </p:spPr>
        <p:txBody>
          <a:bodyPr>
            <a:normAutofit/>
          </a:bodyPr>
          <a:lstStyle/>
          <a:p>
            <a:pPr marL="0" lvl="1" indent="719138" algn="l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Example Inspections: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Ceramic Armour &amp; honeycomb aerospace tiles</a:t>
            </a: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lvl="1" algn="l">
              <a:buClr>
                <a:schemeClr val="tx1"/>
              </a:buClr>
            </a:pPr>
            <a:endParaRPr lang="en-GB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lvl="1" algn="l">
              <a:buClr>
                <a:schemeClr val="tx1"/>
              </a:buCl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Plus many others…. including marine composites…. E.g. GFRP</a:t>
            </a:r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2050" name="Picture 2" descr="Composite armor systems used in ground vehicles, helicopters, ships and mobile contain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70" y="1219196"/>
            <a:ext cx="2893908" cy="217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ullet-proof v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1" y="1219196"/>
            <a:ext cx="2114744" cy="158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eramic armor plates boron silicon carbide B4C S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344" y="1219196"/>
            <a:ext cx="1594464" cy="162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9B50559-3098-4036-9802-071B7E6AB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340" y="3940582"/>
            <a:ext cx="2765608" cy="254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32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412" y="398606"/>
            <a:ext cx="8064896" cy="6198746"/>
          </a:xfrm>
        </p:spPr>
        <p:txBody>
          <a:bodyPr>
            <a:normAutofit lnSpcReduction="10000"/>
          </a:bodyPr>
          <a:lstStyle/>
          <a:p>
            <a:pPr marL="0" lvl="1" indent="266700" algn="l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Generation Reflection Based Microwave NDT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-2730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First generation commercial system employed a microwave diode oscillator in a waveguide and detector diodes to reform the resulting microwave standing wave. As used in 24GHz radar technology:</a:t>
            </a:r>
          </a:p>
          <a:p>
            <a:pPr marL="539750" lvl="1" indent="-2730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-2730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-2730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-2730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-2730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-2730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-2730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-2730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-2730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Receivers A&amp;B detect the standing wave energy so a composite wave made up of forward &amp; reflected waves. Defects are detected through a change in the standing wave.</a:t>
            </a:r>
          </a:p>
          <a:p>
            <a:pPr marL="539750" lvl="1" indent="-2730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Good results have been achieved but issues remain of repeatability due to lack of calibration and as a single frequency system it will have ‘blind spots’ where at the sample frequency the standing wave with defect is same as without.</a:t>
            </a:r>
          </a:p>
          <a:p>
            <a:pPr marL="539750" lvl="1" indent="-273050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lvl="1" algn="l">
              <a:buClr>
                <a:schemeClr val="tx1"/>
              </a:buClr>
            </a:pPr>
            <a:endParaRPr lang="en-GB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7305D67-6815-4A13-B320-DD902B251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114"/>
          <a:stretch/>
        </p:blipFill>
        <p:spPr>
          <a:xfrm>
            <a:off x="1547664" y="1916832"/>
            <a:ext cx="5760640" cy="233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25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78412" y="398606"/>
                <a:ext cx="8064896" cy="6123974"/>
              </a:xfrm>
            </p:spPr>
            <p:txBody>
              <a:bodyPr>
                <a:normAutofit/>
              </a:bodyPr>
              <a:lstStyle/>
              <a:p>
                <a:pPr marL="0" lvl="1" indent="361950" algn="l"/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GB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nd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Generation Reflectometer Architecture</a:t>
                </a:r>
              </a:p>
              <a:p>
                <a:pPr marL="703263" lvl="1" indent="-342900" algn="l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One port measurement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GB" sz="2800" b="0" i="1" smtClean="0">
                            <a:latin typeface="Cambria Math"/>
                            <a:cs typeface="Arial" panose="020B0604020202020204" pitchFamily="34" charset="0"/>
                          </a:rPr>
                          <m:t>11</m:t>
                        </m:r>
                      </m:sub>
                    </m:sSub>
                    <m:r>
                      <a:rPr lang="en-GB" sz="2800" b="0" i="1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GB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800" i="1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/>
                                <a:cs typeface="Arial" panose="020B0604020202020204" pitchFamily="34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2800" i="1">
                                <a:latin typeface="Cambria Math"/>
                                <a:cs typeface="Arial" panose="020B0604020202020204" pitchFamily="34" charset="0"/>
                              </a:rPr>
                              <m:t>𝑟𝑒𝑓𝑙𝑒𝑐𝑡𝑒𝑑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800" i="1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/>
                                <a:cs typeface="Arial" panose="020B0604020202020204" pitchFamily="34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2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𝑓𝑜𝑟𝑤𝑎𝑟𝑑</m:t>
                            </m:r>
                          </m:sub>
                        </m:sSub>
                      </m:den>
                    </m:f>
                  </m:oMath>
                </a14:m>
                <a:endParaRPr lang="en-GB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60363" lvl="1" algn="l">
                  <a:buClr>
                    <a:schemeClr val="tx1"/>
                  </a:buClr>
                </a:pP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19138" lvl="1" indent="-358775" algn="l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19138" lvl="1" indent="-358775" algn="l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19138" lvl="1" indent="-358775" algn="l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19138" lvl="1" indent="-358775" algn="l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19138" lvl="1" indent="-358775" algn="l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19138" lvl="1" indent="-358775" algn="l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19138" lvl="1" indent="-358775" algn="l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GB" sz="2000" dirty="0"/>
              </a:p>
              <a:p>
                <a:pPr marL="360363" lvl="1" algn="l">
                  <a:buClr>
                    <a:schemeClr val="tx1"/>
                  </a:buClr>
                </a:pPr>
                <a:endParaRPr lang="en-GB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03263" lvl="1" indent="-342900" algn="l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Directional coupler allows for the separation of forward and reflected EM waves. Then after calibration to remove systematic errors images of variations in reflection can be built up.</a:t>
                </a:r>
              </a:p>
              <a:p>
                <a:pPr marL="703263" lvl="1" indent="-342900" algn="l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Frequency diversity eliminates ‘blind spots’.</a:t>
                </a:r>
              </a:p>
              <a:p>
                <a:pPr marL="703263" lvl="1" indent="-342900" algn="l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Calibration gives repeatability.</a:t>
                </a:r>
              </a:p>
              <a:p>
                <a:pPr marL="360363" lvl="1" algn="l">
                  <a:buClr>
                    <a:schemeClr val="tx1"/>
                  </a:buClr>
                </a:pP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76338" lvl="2" indent="-358775" algn="l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GB" sz="1800" dirty="0"/>
              </a:p>
              <a:p>
                <a:pPr marL="360363" lvl="2" algn="l">
                  <a:buClr>
                    <a:schemeClr val="tx1"/>
                  </a:buClr>
                </a:pPr>
                <a:endParaRPr lang="en-GB" sz="1800" dirty="0"/>
              </a:p>
              <a:p>
                <a:pPr marL="0" lvl="1" algn="r"/>
                <a:endParaRPr lang="en-GB" sz="2600" dirty="0"/>
              </a:p>
              <a:p>
                <a:pPr marL="0" lvl="1" algn="r"/>
                <a:endParaRPr lang="en-GB" sz="2600" dirty="0"/>
              </a:p>
              <a:p>
                <a:pPr marL="0" lvl="1" algn="r"/>
                <a:endParaRPr lang="en-GB" sz="2600" dirty="0"/>
              </a:p>
              <a:p>
                <a:pPr marL="0" lvl="1" algn="r"/>
                <a:endParaRPr lang="en-GB" sz="2600" dirty="0"/>
              </a:p>
              <a:p>
                <a:pPr marL="0" lvl="1" algn="r"/>
                <a:endParaRPr lang="en-GB" sz="2600" dirty="0"/>
              </a:p>
              <a:p>
                <a:pPr marL="0" lvl="1" algn="r"/>
                <a:endParaRPr lang="en-GB" sz="2600" dirty="0"/>
              </a:p>
              <a:p>
                <a:pPr marL="0" lvl="1" algn="r"/>
                <a:endParaRPr lang="en-GB" sz="2600" dirty="0"/>
              </a:p>
              <a:p>
                <a:pPr lvl="1" indent="-457200" algn="l">
                  <a:buFont typeface="Arial" panose="020B0604020202020204" pitchFamily="34" charset="0"/>
                  <a:buChar char="•"/>
                </a:pPr>
                <a:endParaRPr lang="en-GB" sz="2600" dirty="0"/>
              </a:p>
              <a:p>
                <a:pPr lvl="1" indent="-457200" algn="l">
                  <a:buFont typeface="Arial" panose="020B0604020202020204" pitchFamily="34" charset="0"/>
                  <a:buChar char="•"/>
                </a:pPr>
                <a:endParaRPr lang="en-GB" sz="2200" dirty="0"/>
              </a:p>
              <a:p>
                <a:pPr marL="0" lvl="1" algn="r"/>
                <a:endParaRPr lang="en-GB" sz="2600" dirty="0"/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78412" y="398606"/>
                <a:ext cx="8064896" cy="6123974"/>
              </a:xfrm>
              <a:blipFill>
                <a:blip r:embed="rId3"/>
                <a:stretch>
                  <a:fillRect t="-697" r="-756" b="-10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9" y="2205038"/>
            <a:ext cx="6053732" cy="233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958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3"/>
          <p:cNvSpPr>
            <a:spLocks noChangeArrowheads="1"/>
          </p:cNvSpPr>
          <p:nvPr/>
        </p:nvSpPr>
        <p:spPr bwMode="auto">
          <a:xfrm>
            <a:off x="593014" y="1092582"/>
            <a:ext cx="7741948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Arial" pitchFamily="34" charset="0"/>
                <a:cs typeface="Arial" pitchFamily="34" charset="0"/>
              </a:rPr>
              <a:t>Handheld Vector Network Analyser – Keysight </a:t>
            </a:r>
            <a:r>
              <a:rPr lang="en-GB" dirty="0" err="1">
                <a:latin typeface="Arial" pitchFamily="34" charset="0"/>
                <a:cs typeface="Arial" pitchFamily="34" charset="0"/>
              </a:rPr>
              <a:t>Fieldfox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dirty="0">
                <a:latin typeface="Arial" pitchFamily="34" charset="0"/>
                <a:cs typeface="Arial" pitchFamily="34" charset="0"/>
              </a:rPr>
              <a:t>XYZ scanning platform, motor drives and an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dirty="0">
                <a:latin typeface="Arial" pitchFamily="34" charset="0"/>
                <a:cs typeface="Arial" pitchFamily="34" charset="0"/>
              </a:rPr>
              <a:t>Full Vector Measurement capable, multiple ports.</a:t>
            </a:r>
          </a:p>
        </p:txBody>
      </p:sp>
      <p:pic>
        <p:nvPicPr>
          <p:cNvPr id="1026" name="Picture 2" descr="C:\Users\Rob Sloan\AppData\Local\Microsoft\Windows\Temporary Internet Files\Content.Outlook\37R09A8R\DSC_03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79050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ob Sloan\AppData\Local\Microsoft\Windows\Temporary Internet Files\Content.Outlook\37R09A8R\DSC_036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23111" r="46667" b="12444"/>
          <a:stretch/>
        </p:blipFill>
        <p:spPr bwMode="auto">
          <a:xfrm>
            <a:off x="467544" y="2463572"/>
            <a:ext cx="20460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4" y="629999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2015 – 2018 Robust, Portable Vector Analysis Test Setup</a:t>
            </a:r>
          </a:p>
        </p:txBody>
      </p:sp>
    </p:spTree>
    <p:extLst>
      <p:ext uri="{BB962C8B-B14F-4D97-AF65-F5344CB8AC3E}">
        <p14:creationId xmlns:p14="http://schemas.microsoft.com/office/powerpoint/2010/main" val="2777884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668000" cy="288032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GB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9" y="620688"/>
            <a:ext cx="8064896" cy="5975040"/>
          </a:xfrm>
        </p:spPr>
        <p:txBody>
          <a:bodyPr>
            <a:normAutofit/>
          </a:bodyPr>
          <a:lstStyle/>
          <a:p>
            <a:pPr marL="360363" lvl="1" algn="l">
              <a:buClr>
                <a:schemeClr val="tx1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Machined MDF Demonstration </a:t>
            </a: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Inspected from flat reverse side against a metal sheet at standard UT speed 40cm x 20cm scan:</a:t>
            </a:r>
          </a:p>
          <a:p>
            <a:pPr marL="719138" lvl="1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360363" lvl="1" algn="l">
              <a:buClr>
                <a:schemeClr val="tx1"/>
              </a:buClr>
            </a:pPr>
            <a:endParaRPr lang="en-GB" dirty="0"/>
          </a:p>
          <a:p>
            <a:pPr marL="1176338" lvl="2" indent="-358775" algn="l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360363" lvl="2" algn="l">
              <a:buClr>
                <a:schemeClr val="tx1"/>
              </a:buClr>
            </a:pPr>
            <a:endParaRPr lang="en-GB" sz="18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marL="0" lvl="1" algn="r"/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600" dirty="0"/>
          </a:p>
          <a:p>
            <a:pPr lvl="1" indent="-457200" algn="l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0" lvl="1" algn="r"/>
            <a:endParaRPr lang="en-GB" sz="2600" dirty="0"/>
          </a:p>
        </p:txBody>
      </p:sp>
      <p:pic>
        <p:nvPicPr>
          <p:cNvPr id="3074" name="E8B386A9-9BA8-451C-8BEE-BB9433A92904" descr="E8B386A9-9BA8-451C-8BEE-BB9433A929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t="5082" r="3246" b="12233"/>
          <a:stretch/>
        </p:blipFill>
        <p:spPr bwMode="auto">
          <a:xfrm>
            <a:off x="179513" y="1772816"/>
            <a:ext cx="3670241" cy="271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54" y="2592060"/>
            <a:ext cx="5172482" cy="403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6150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5144</TotalTime>
  <Words>1126</Words>
  <Application>Microsoft Office PowerPoint</Application>
  <PresentationFormat>On-screen Show (4:3)</PresentationFormat>
  <Paragraphs>659</Paragraphs>
  <Slides>31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Flow</vt:lpstr>
      <vt:lpstr>Marine Composites Inspection Workshop 2021 Poole, October 14th  Recent Advances in Microwave NDE/NDT Systems  </vt:lpstr>
      <vt:lpstr>   </vt:lpstr>
      <vt:lpstr>   </vt:lpstr>
      <vt:lpstr>   </vt:lpstr>
      <vt:lpstr>   </vt:lpstr>
      <vt:lpstr>   </vt:lpstr>
      <vt:lpstr>   </vt:lpstr>
      <vt:lpstr>PowerPoint Presentation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</vt:vector>
  </TitlesOfParts>
  <Company>University of Manchester [work-at-home copy]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MSc Summer School</dc:title>
  <dc:creator>Chris_Work</dc:creator>
  <cp:lastModifiedBy>Rob Sloan</cp:lastModifiedBy>
  <cp:revision>312</cp:revision>
  <dcterms:created xsi:type="dcterms:W3CDTF">2013-05-22T15:06:39Z</dcterms:created>
  <dcterms:modified xsi:type="dcterms:W3CDTF">2021-10-14T07:43:40Z</dcterms:modified>
</cp:coreProperties>
</file>